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66CC"/>
    <a:srgbClr val="FF66FF"/>
    <a:srgbClr val="CC00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1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0A12F55-4CB2-4CD2-8DF6-91C132647C95}" type="datetimeFigureOut">
              <a:rPr kumimoji="1" lang="ja-JP" altLang="en-US" smtClean="0"/>
              <a:t>2023/1/14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5AF2F8-E2E0-4FCA-8D1B-34AE6360649B}" type="slidenum">
              <a:rPr kumimoji="1" lang="ja-JP" altLang="en-US" smtClean="0"/>
              <a:t>‹#›</a:t>
            </a:fld>
            <a:endParaRPr kumimoji="1" lang="ja-JP" altLang="en-US"/>
          </a:p>
        </p:txBody>
      </p:sp>
    </p:spTree>
    <p:extLst>
      <p:ext uri="{BB962C8B-B14F-4D97-AF65-F5344CB8AC3E}">
        <p14:creationId xmlns:p14="http://schemas.microsoft.com/office/powerpoint/2010/main" val="522298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0A12F55-4CB2-4CD2-8DF6-91C132647C95}" type="datetimeFigureOut">
              <a:rPr kumimoji="1" lang="ja-JP" altLang="en-US" smtClean="0"/>
              <a:t>2023/1/14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5AF2F8-E2E0-4FCA-8D1B-34AE6360649B}" type="slidenum">
              <a:rPr kumimoji="1" lang="ja-JP" altLang="en-US" smtClean="0"/>
              <a:t>‹#›</a:t>
            </a:fld>
            <a:endParaRPr kumimoji="1" lang="ja-JP" altLang="en-US"/>
          </a:p>
        </p:txBody>
      </p:sp>
    </p:spTree>
    <p:extLst>
      <p:ext uri="{BB962C8B-B14F-4D97-AF65-F5344CB8AC3E}">
        <p14:creationId xmlns:p14="http://schemas.microsoft.com/office/powerpoint/2010/main" val="183515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0A12F55-4CB2-4CD2-8DF6-91C132647C95}" type="datetimeFigureOut">
              <a:rPr kumimoji="1" lang="ja-JP" altLang="en-US" smtClean="0"/>
              <a:t>2023/1/14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5AF2F8-E2E0-4FCA-8D1B-34AE6360649B}" type="slidenum">
              <a:rPr kumimoji="1" lang="ja-JP" altLang="en-US" smtClean="0"/>
              <a:t>‹#›</a:t>
            </a:fld>
            <a:endParaRPr kumimoji="1" lang="ja-JP" altLang="en-US"/>
          </a:p>
        </p:txBody>
      </p:sp>
    </p:spTree>
    <p:extLst>
      <p:ext uri="{BB962C8B-B14F-4D97-AF65-F5344CB8AC3E}">
        <p14:creationId xmlns:p14="http://schemas.microsoft.com/office/powerpoint/2010/main" val="3198342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0A12F55-4CB2-4CD2-8DF6-91C132647C95}" type="datetimeFigureOut">
              <a:rPr kumimoji="1" lang="ja-JP" altLang="en-US" smtClean="0"/>
              <a:t>2023/1/14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5AF2F8-E2E0-4FCA-8D1B-34AE6360649B}" type="slidenum">
              <a:rPr kumimoji="1" lang="ja-JP" altLang="en-US" smtClean="0"/>
              <a:t>‹#›</a:t>
            </a:fld>
            <a:endParaRPr kumimoji="1" lang="ja-JP" altLang="en-US"/>
          </a:p>
        </p:txBody>
      </p:sp>
    </p:spTree>
    <p:extLst>
      <p:ext uri="{BB962C8B-B14F-4D97-AF65-F5344CB8AC3E}">
        <p14:creationId xmlns:p14="http://schemas.microsoft.com/office/powerpoint/2010/main" val="3449319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0A12F55-4CB2-4CD2-8DF6-91C132647C95}" type="datetimeFigureOut">
              <a:rPr kumimoji="1" lang="ja-JP" altLang="en-US" smtClean="0"/>
              <a:t>2023/1/14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5AF2F8-E2E0-4FCA-8D1B-34AE6360649B}" type="slidenum">
              <a:rPr kumimoji="1" lang="ja-JP" altLang="en-US" smtClean="0"/>
              <a:t>‹#›</a:t>
            </a:fld>
            <a:endParaRPr kumimoji="1" lang="ja-JP" altLang="en-US"/>
          </a:p>
        </p:txBody>
      </p:sp>
    </p:spTree>
    <p:extLst>
      <p:ext uri="{BB962C8B-B14F-4D97-AF65-F5344CB8AC3E}">
        <p14:creationId xmlns:p14="http://schemas.microsoft.com/office/powerpoint/2010/main" val="917323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0A12F55-4CB2-4CD2-8DF6-91C132647C95}" type="datetimeFigureOut">
              <a:rPr kumimoji="1" lang="ja-JP" altLang="en-US" smtClean="0"/>
              <a:t>2023/1/14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5AF2F8-E2E0-4FCA-8D1B-34AE6360649B}" type="slidenum">
              <a:rPr kumimoji="1" lang="ja-JP" altLang="en-US" smtClean="0"/>
              <a:t>‹#›</a:t>
            </a:fld>
            <a:endParaRPr kumimoji="1" lang="ja-JP" altLang="en-US"/>
          </a:p>
        </p:txBody>
      </p:sp>
    </p:spTree>
    <p:extLst>
      <p:ext uri="{BB962C8B-B14F-4D97-AF65-F5344CB8AC3E}">
        <p14:creationId xmlns:p14="http://schemas.microsoft.com/office/powerpoint/2010/main" val="40290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0A12F55-4CB2-4CD2-8DF6-91C132647C95}" type="datetimeFigureOut">
              <a:rPr kumimoji="1" lang="ja-JP" altLang="en-US" smtClean="0"/>
              <a:t>2023/1/14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25AF2F8-E2E0-4FCA-8D1B-34AE6360649B}" type="slidenum">
              <a:rPr kumimoji="1" lang="ja-JP" altLang="en-US" smtClean="0"/>
              <a:t>‹#›</a:t>
            </a:fld>
            <a:endParaRPr kumimoji="1" lang="ja-JP" altLang="en-US"/>
          </a:p>
        </p:txBody>
      </p:sp>
    </p:spTree>
    <p:extLst>
      <p:ext uri="{BB962C8B-B14F-4D97-AF65-F5344CB8AC3E}">
        <p14:creationId xmlns:p14="http://schemas.microsoft.com/office/powerpoint/2010/main" val="4071753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0A12F55-4CB2-4CD2-8DF6-91C132647C95}" type="datetimeFigureOut">
              <a:rPr kumimoji="1" lang="ja-JP" altLang="en-US" smtClean="0"/>
              <a:t>2023/1/14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5AF2F8-E2E0-4FCA-8D1B-34AE6360649B}" type="slidenum">
              <a:rPr kumimoji="1" lang="ja-JP" altLang="en-US" smtClean="0"/>
              <a:t>‹#›</a:t>
            </a:fld>
            <a:endParaRPr kumimoji="1" lang="ja-JP" altLang="en-US"/>
          </a:p>
        </p:txBody>
      </p:sp>
    </p:spTree>
    <p:extLst>
      <p:ext uri="{BB962C8B-B14F-4D97-AF65-F5344CB8AC3E}">
        <p14:creationId xmlns:p14="http://schemas.microsoft.com/office/powerpoint/2010/main" val="3726122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0A12F55-4CB2-4CD2-8DF6-91C132647C95}" type="datetimeFigureOut">
              <a:rPr kumimoji="1" lang="ja-JP" altLang="en-US" smtClean="0"/>
              <a:t>2023/1/14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25AF2F8-E2E0-4FCA-8D1B-34AE6360649B}" type="slidenum">
              <a:rPr kumimoji="1" lang="ja-JP" altLang="en-US" smtClean="0"/>
              <a:t>‹#›</a:t>
            </a:fld>
            <a:endParaRPr kumimoji="1" lang="ja-JP" altLang="en-US"/>
          </a:p>
        </p:txBody>
      </p:sp>
    </p:spTree>
    <p:extLst>
      <p:ext uri="{BB962C8B-B14F-4D97-AF65-F5344CB8AC3E}">
        <p14:creationId xmlns:p14="http://schemas.microsoft.com/office/powerpoint/2010/main" val="2036539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0A12F55-4CB2-4CD2-8DF6-91C132647C95}" type="datetimeFigureOut">
              <a:rPr kumimoji="1" lang="ja-JP" altLang="en-US" smtClean="0"/>
              <a:t>2023/1/14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5AF2F8-E2E0-4FCA-8D1B-34AE6360649B}" type="slidenum">
              <a:rPr kumimoji="1" lang="ja-JP" altLang="en-US" smtClean="0"/>
              <a:t>‹#›</a:t>
            </a:fld>
            <a:endParaRPr kumimoji="1" lang="ja-JP" altLang="en-US"/>
          </a:p>
        </p:txBody>
      </p:sp>
    </p:spTree>
    <p:extLst>
      <p:ext uri="{BB962C8B-B14F-4D97-AF65-F5344CB8AC3E}">
        <p14:creationId xmlns:p14="http://schemas.microsoft.com/office/powerpoint/2010/main" val="982461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0A12F55-4CB2-4CD2-8DF6-91C132647C95}" type="datetimeFigureOut">
              <a:rPr kumimoji="1" lang="ja-JP" altLang="en-US" smtClean="0"/>
              <a:t>2023/1/14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5AF2F8-E2E0-4FCA-8D1B-34AE6360649B}" type="slidenum">
              <a:rPr kumimoji="1" lang="ja-JP" altLang="en-US" smtClean="0"/>
              <a:t>‹#›</a:t>
            </a:fld>
            <a:endParaRPr kumimoji="1" lang="ja-JP" altLang="en-US"/>
          </a:p>
        </p:txBody>
      </p:sp>
    </p:spTree>
    <p:extLst>
      <p:ext uri="{BB962C8B-B14F-4D97-AF65-F5344CB8AC3E}">
        <p14:creationId xmlns:p14="http://schemas.microsoft.com/office/powerpoint/2010/main" val="1639443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A12F55-4CB2-4CD2-8DF6-91C132647C95}" type="datetimeFigureOut">
              <a:rPr kumimoji="1" lang="ja-JP" altLang="en-US" smtClean="0"/>
              <a:t>2023/1/14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5AF2F8-E2E0-4FCA-8D1B-34AE6360649B}" type="slidenum">
              <a:rPr kumimoji="1" lang="ja-JP" altLang="en-US" smtClean="0"/>
              <a:t>‹#›</a:t>
            </a:fld>
            <a:endParaRPr kumimoji="1" lang="ja-JP" altLang="en-US"/>
          </a:p>
        </p:txBody>
      </p:sp>
    </p:spTree>
    <p:extLst>
      <p:ext uri="{BB962C8B-B14F-4D97-AF65-F5344CB8AC3E}">
        <p14:creationId xmlns:p14="http://schemas.microsoft.com/office/powerpoint/2010/main" val="3938695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63769" y="61547"/>
            <a:ext cx="11684977" cy="6724918"/>
          </a:xfrm>
          <a:prstGeom prst="rect">
            <a:avLst/>
          </a:prstGeom>
          <a:noFill/>
          <a:ln w="76200">
            <a:solidFill>
              <a:srgbClr val="FFCCFF"/>
            </a:solidFill>
          </a:ln>
        </p:spPr>
        <p:txBody>
          <a:bodyPr wrap="square" rtlCol="0">
            <a:spAutoFit/>
          </a:bodyPr>
          <a:lstStyle/>
          <a:p>
            <a:r>
              <a:rPr kumimoji="1" lang="ja-JP" altLang="en-US" sz="4800" dirty="0" smtClean="0">
                <a:solidFill>
                  <a:srgbClr val="CC0000"/>
                </a:solidFill>
                <a:latin typeface="HGP教科書体" panose="02020600000000000000" pitchFamily="18" charset="-128"/>
                <a:ea typeface="HGP教科書体" panose="02020600000000000000" pitchFamily="18" charset="-128"/>
              </a:rPr>
              <a:t>緊急避妊薬について</a:t>
            </a:r>
            <a:endParaRPr kumimoji="1" lang="en-US" altLang="ja-JP" sz="4800" dirty="0" smtClean="0">
              <a:solidFill>
                <a:srgbClr val="CC0000"/>
              </a:solidFill>
              <a:latin typeface="HGP教科書体" panose="02020600000000000000" pitchFamily="18" charset="-128"/>
              <a:ea typeface="HGP教科書体" panose="02020600000000000000" pitchFamily="18" charset="-128"/>
            </a:endParaRPr>
          </a:p>
          <a:p>
            <a:endParaRPr lang="en-US" altLang="ja-JP" sz="1000" dirty="0" smtClean="0">
              <a:latin typeface="HGP教科書体" panose="02020600000000000000" pitchFamily="18" charset="-128"/>
              <a:ea typeface="HGP教科書体" panose="02020600000000000000" pitchFamily="18" charset="-128"/>
            </a:endParaRPr>
          </a:p>
          <a:p>
            <a:r>
              <a:rPr lang="ja-JP" altLang="en-US" sz="2800" dirty="0" smtClean="0">
                <a:latin typeface="HGP教科書体" panose="02020600000000000000" pitchFamily="18" charset="-128"/>
                <a:ea typeface="HGP教科書体" panose="02020600000000000000" pitchFamily="18" charset="-128"/>
              </a:rPr>
              <a:t>緊急</a:t>
            </a:r>
            <a:r>
              <a:rPr lang="ja-JP" altLang="en-US" sz="2800" dirty="0">
                <a:latin typeface="HGP教科書体" panose="02020600000000000000" pitchFamily="18" charset="-128"/>
                <a:ea typeface="HGP教科書体" panose="02020600000000000000" pitchFamily="18" charset="-128"/>
              </a:rPr>
              <a:t>避妊薬</a:t>
            </a:r>
            <a:r>
              <a:rPr lang="ja-JP" altLang="en-US" sz="2800" dirty="0" smtClean="0">
                <a:latin typeface="HGP教科書体" panose="02020600000000000000" pitchFamily="18" charset="-128"/>
                <a:ea typeface="HGP教科書体" panose="02020600000000000000" pitchFamily="18" charset="-128"/>
              </a:rPr>
              <a:t>と</a:t>
            </a:r>
            <a:r>
              <a:rPr lang="ja-JP" altLang="en-US" sz="2800" dirty="0">
                <a:latin typeface="HGP教科書体" panose="02020600000000000000" pitchFamily="18" charset="-128"/>
                <a:ea typeface="HGP教科書体" panose="02020600000000000000" pitchFamily="18" charset="-128"/>
              </a:rPr>
              <a:t>は避妊に失敗した、または避妊せずに行った</a:t>
            </a:r>
            <a:r>
              <a:rPr lang="ja-JP" altLang="en-US" sz="2800" b="1" dirty="0">
                <a:solidFill>
                  <a:srgbClr val="FF0066"/>
                </a:solidFill>
                <a:latin typeface="HGP教科書体" panose="02020600000000000000" pitchFamily="18" charset="-128"/>
                <a:ea typeface="HGP教科書体" panose="02020600000000000000" pitchFamily="18" charset="-128"/>
              </a:rPr>
              <a:t>性交後</a:t>
            </a:r>
            <a:r>
              <a:rPr lang="en-US" altLang="ja-JP" sz="2800" b="1" dirty="0">
                <a:solidFill>
                  <a:srgbClr val="FF0066"/>
                </a:solidFill>
                <a:latin typeface="HGP教科書体" panose="02020600000000000000" pitchFamily="18" charset="-128"/>
                <a:ea typeface="HGP教科書体" panose="02020600000000000000" pitchFamily="18" charset="-128"/>
              </a:rPr>
              <a:t>72</a:t>
            </a:r>
            <a:r>
              <a:rPr lang="ja-JP" altLang="en-US" sz="2800" b="1" dirty="0">
                <a:solidFill>
                  <a:srgbClr val="FF0066"/>
                </a:solidFill>
                <a:latin typeface="HGP教科書体" panose="02020600000000000000" pitchFamily="18" charset="-128"/>
                <a:ea typeface="HGP教科書体" panose="02020600000000000000" pitchFamily="18" charset="-128"/>
              </a:rPr>
              <a:t>時間以内</a:t>
            </a:r>
            <a:r>
              <a:rPr lang="ja-JP" altLang="en-US" sz="2800" dirty="0">
                <a:latin typeface="HGP教科書体" panose="02020600000000000000" pitchFamily="18" charset="-128"/>
                <a:ea typeface="HGP教科書体" panose="02020600000000000000" pitchFamily="18" charset="-128"/>
              </a:rPr>
              <a:t>に緊急的に用いる避妊薬です。</a:t>
            </a:r>
          </a:p>
          <a:p>
            <a:r>
              <a:rPr lang="ja-JP" altLang="en-US" sz="2800" dirty="0">
                <a:latin typeface="HGP教科書体" panose="02020600000000000000" pitchFamily="18" charset="-128"/>
                <a:ea typeface="HGP教科書体" panose="02020600000000000000" pitchFamily="18" charset="-128"/>
              </a:rPr>
              <a:t>妊娠の不安を抱えたまま次の生理が来るまで過ごすのはつらいことです</a:t>
            </a:r>
            <a:r>
              <a:rPr lang="ja-JP" altLang="en-US" sz="2800" dirty="0" smtClean="0">
                <a:latin typeface="HGP教科書体" panose="02020600000000000000" pitchFamily="18" charset="-128"/>
                <a:ea typeface="HGP教科書体" panose="02020600000000000000" pitchFamily="18" charset="-128"/>
              </a:rPr>
              <a:t>。</a:t>
            </a:r>
            <a:endParaRPr lang="en-US" altLang="ja-JP" sz="2800" dirty="0" smtClean="0">
              <a:latin typeface="HGP教科書体" panose="02020600000000000000" pitchFamily="18" charset="-128"/>
              <a:ea typeface="HGP教科書体" panose="02020600000000000000" pitchFamily="18" charset="-128"/>
            </a:endParaRPr>
          </a:p>
          <a:p>
            <a:r>
              <a:rPr lang="ja-JP" altLang="en-US" sz="2800" dirty="0" smtClean="0">
                <a:latin typeface="HGP教科書体" panose="02020600000000000000" pitchFamily="18" charset="-128"/>
                <a:ea typeface="HGP教科書体" panose="02020600000000000000" pitchFamily="18" charset="-128"/>
              </a:rPr>
              <a:t>今できる緊急避妊薬についてご相談</a:t>
            </a:r>
            <a:r>
              <a:rPr lang="ja-JP" altLang="en-US" sz="2800" dirty="0">
                <a:latin typeface="HGP教科書体" panose="02020600000000000000" pitchFamily="18" charset="-128"/>
                <a:ea typeface="HGP教科書体" panose="02020600000000000000" pitchFamily="18" charset="-128"/>
              </a:rPr>
              <a:t>下さい</a:t>
            </a:r>
            <a:r>
              <a:rPr lang="ja-JP" altLang="en-US" sz="2800" dirty="0" smtClean="0">
                <a:latin typeface="HGP教科書体" panose="02020600000000000000" pitchFamily="18" charset="-128"/>
                <a:ea typeface="HGP教科書体" panose="02020600000000000000" pitchFamily="18" charset="-128"/>
              </a:rPr>
              <a:t>。</a:t>
            </a:r>
            <a:endParaRPr lang="en-US" altLang="ja-JP" sz="2800" dirty="0" smtClean="0">
              <a:latin typeface="HGP教科書体" panose="02020600000000000000" pitchFamily="18" charset="-128"/>
              <a:ea typeface="HGP教科書体" panose="02020600000000000000" pitchFamily="18" charset="-128"/>
            </a:endParaRPr>
          </a:p>
          <a:p>
            <a:endParaRPr lang="en-US" altLang="ja-JP" sz="1000" dirty="0">
              <a:latin typeface="HGP教科書体" panose="02020600000000000000" pitchFamily="18" charset="-128"/>
              <a:ea typeface="HGP教科書体" panose="02020600000000000000" pitchFamily="18" charset="-128"/>
            </a:endParaRPr>
          </a:p>
          <a:p>
            <a:r>
              <a:rPr lang="ja-JP" altLang="en-US" sz="2000" b="1" dirty="0" smtClean="0">
                <a:latin typeface="HGP教科書体" panose="02020600000000000000" pitchFamily="18" charset="-128"/>
                <a:ea typeface="HGP教科書体" panose="02020600000000000000" pitchFamily="18" charset="-128"/>
              </a:rPr>
              <a:t>　　●受診について</a:t>
            </a:r>
            <a:endParaRPr lang="en-US" altLang="ja-JP" sz="2000" b="1" dirty="0" smtClean="0">
              <a:latin typeface="HGP教科書体" panose="02020600000000000000" pitchFamily="18" charset="-128"/>
              <a:ea typeface="HGP教科書体" panose="02020600000000000000" pitchFamily="18" charset="-128"/>
            </a:endParaRPr>
          </a:p>
          <a:p>
            <a:r>
              <a:rPr lang="ja-JP" altLang="en-US" sz="2000" dirty="0">
                <a:latin typeface="HGP教科書体" panose="02020600000000000000" pitchFamily="18" charset="-128"/>
                <a:ea typeface="HGP教科書体" panose="02020600000000000000" pitchFamily="18" charset="-128"/>
              </a:rPr>
              <a:t>　</a:t>
            </a:r>
            <a:r>
              <a:rPr lang="ja-JP" altLang="en-US" sz="2000" dirty="0" smtClean="0">
                <a:latin typeface="HGP教科書体" panose="02020600000000000000" pitchFamily="18" charset="-128"/>
                <a:ea typeface="HGP教科書体" panose="02020600000000000000" pitchFamily="18" charset="-128"/>
              </a:rPr>
              <a:t>　　診察時間内にお越しください。</a:t>
            </a:r>
            <a:endParaRPr lang="en-US" altLang="ja-JP" sz="2000" dirty="0" smtClean="0">
              <a:latin typeface="HGP教科書体" panose="02020600000000000000" pitchFamily="18" charset="-128"/>
              <a:ea typeface="HGP教科書体" panose="02020600000000000000" pitchFamily="18" charset="-128"/>
            </a:endParaRPr>
          </a:p>
          <a:p>
            <a:r>
              <a:rPr lang="ja-JP" altLang="en-US" sz="2000" dirty="0" smtClean="0">
                <a:latin typeface="HGP教科書体" panose="02020600000000000000" pitchFamily="18" charset="-128"/>
                <a:ea typeface="HGP教科書体" panose="02020600000000000000" pitchFamily="18" charset="-128"/>
              </a:rPr>
              <a:t>　　</a:t>
            </a:r>
            <a:r>
              <a:rPr lang="ja-JP" altLang="en-US" sz="2000" dirty="0">
                <a:latin typeface="HGP教科書体" panose="02020600000000000000" pitchFamily="18" charset="-128"/>
                <a:ea typeface="HGP教科書体" panose="02020600000000000000" pitchFamily="18" charset="-128"/>
              </a:rPr>
              <a:t>　</a:t>
            </a:r>
            <a:r>
              <a:rPr lang="ja-JP" altLang="en-US" sz="2000" u="sng" dirty="0" smtClean="0">
                <a:latin typeface="HGP教科書体" panose="02020600000000000000" pitchFamily="18" charset="-128"/>
                <a:ea typeface="HGP教科書体" panose="02020600000000000000" pitchFamily="18" charset="-128"/>
              </a:rPr>
              <a:t>午前</a:t>
            </a:r>
            <a:r>
              <a:rPr lang="ja-JP" altLang="en-US" sz="2000" dirty="0" smtClean="0">
                <a:latin typeface="HGP教科書体" panose="02020600000000000000" pitchFamily="18" charset="-128"/>
                <a:ea typeface="HGP教科書体" panose="02020600000000000000" pitchFamily="18" charset="-128"/>
              </a:rPr>
              <a:t>（月～土）受付</a:t>
            </a:r>
            <a:r>
              <a:rPr lang="en-US" altLang="ja-JP" sz="2000" dirty="0" smtClean="0">
                <a:latin typeface="HGP教科書体" panose="02020600000000000000" pitchFamily="18" charset="-128"/>
                <a:ea typeface="HGP教科書体" panose="02020600000000000000" pitchFamily="18" charset="-128"/>
              </a:rPr>
              <a:t>8</a:t>
            </a:r>
            <a:r>
              <a:rPr lang="ja-JP" altLang="en-US" sz="2000" dirty="0" smtClean="0">
                <a:latin typeface="HGP教科書体" panose="02020600000000000000" pitchFamily="18" charset="-128"/>
                <a:ea typeface="HGP教科書体" panose="02020600000000000000" pitchFamily="18" charset="-128"/>
              </a:rPr>
              <a:t>：</a:t>
            </a:r>
            <a:r>
              <a:rPr lang="en-US" altLang="ja-JP" sz="2000" dirty="0" smtClean="0">
                <a:latin typeface="HGP教科書体" panose="02020600000000000000" pitchFamily="18" charset="-128"/>
                <a:ea typeface="HGP教科書体" panose="02020600000000000000" pitchFamily="18" charset="-128"/>
              </a:rPr>
              <a:t>30</a:t>
            </a:r>
            <a:r>
              <a:rPr lang="ja-JP" altLang="en-US" sz="2000" dirty="0" smtClean="0">
                <a:latin typeface="HGP教科書体" panose="02020600000000000000" pitchFamily="18" charset="-128"/>
                <a:ea typeface="HGP教科書体" panose="02020600000000000000" pitchFamily="18" charset="-128"/>
              </a:rPr>
              <a:t>～</a:t>
            </a:r>
            <a:r>
              <a:rPr lang="en-US" altLang="ja-JP" sz="2000" dirty="0" smtClean="0">
                <a:latin typeface="HGP教科書体" panose="02020600000000000000" pitchFamily="18" charset="-128"/>
                <a:ea typeface="HGP教科書体" panose="02020600000000000000" pitchFamily="18" charset="-128"/>
              </a:rPr>
              <a:t>11</a:t>
            </a:r>
            <a:r>
              <a:rPr lang="ja-JP" altLang="en-US" sz="2000" dirty="0" smtClean="0">
                <a:latin typeface="HGP教科書体" panose="02020600000000000000" pitchFamily="18" charset="-128"/>
                <a:ea typeface="HGP教科書体" panose="02020600000000000000" pitchFamily="18" charset="-128"/>
              </a:rPr>
              <a:t>：</a:t>
            </a:r>
            <a:r>
              <a:rPr lang="en-US" altLang="ja-JP" sz="2000" dirty="0" smtClean="0">
                <a:latin typeface="HGP教科書体" panose="02020600000000000000" pitchFamily="18" charset="-128"/>
                <a:ea typeface="HGP教科書体" panose="02020600000000000000" pitchFamily="18" charset="-128"/>
              </a:rPr>
              <a:t>30</a:t>
            </a:r>
            <a:r>
              <a:rPr lang="ja-JP" altLang="en-US" sz="2000" dirty="0" smtClean="0">
                <a:latin typeface="HGP教科書体" panose="02020600000000000000" pitchFamily="18" charset="-128"/>
                <a:ea typeface="HGP教科書体" panose="02020600000000000000" pitchFamily="18" charset="-128"/>
              </a:rPr>
              <a:t>（診察</a:t>
            </a:r>
            <a:r>
              <a:rPr lang="en-US" altLang="ja-JP" sz="2000" dirty="0" smtClean="0">
                <a:latin typeface="HGP教科書体" panose="02020600000000000000" pitchFamily="18" charset="-128"/>
                <a:ea typeface="HGP教科書体" panose="02020600000000000000" pitchFamily="18" charset="-128"/>
              </a:rPr>
              <a:t>9</a:t>
            </a:r>
            <a:r>
              <a:rPr lang="ja-JP" altLang="en-US" sz="2000" dirty="0" smtClean="0">
                <a:latin typeface="HGP教科書体" panose="02020600000000000000" pitchFamily="18" charset="-128"/>
                <a:ea typeface="HGP教科書体" panose="02020600000000000000" pitchFamily="18" charset="-128"/>
              </a:rPr>
              <a:t>：</a:t>
            </a:r>
            <a:r>
              <a:rPr lang="en-US" altLang="ja-JP" sz="2000" dirty="0" smtClean="0">
                <a:latin typeface="HGP教科書体" panose="02020600000000000000" pitchFamily="18" charset="-128"/>
                <a:ea typeface="HGP教科書体" panose="02020600000000000000" pitchFamily="18" charset="-128"/>
              </a:rPr>
              <a:t>00</a:t>
            </a:r>
            <a:r>
              <a:rPr lang="ja-JP" altLang="en-US" sz="2000" dirty="0" smtClean="0">
                <a:latin typeface="HGP教科書体" panose="02020600000000000000" pitchFamily="18" charset="-128"/>
                <a:ea typeface="HGP教科書体" panose="02020600000000000000" pitchFamily="18" charset="-128"/>
              </a:rPr>
              <a:t>～）</a:t>
            </a:r>
            <a:r>
              <a:rPr lang="ja-JP" altLang="en-US" sz="2000" dirty="0">
                <a:latin typeface="HGP教科書体" panose="02020600000000000000" pitchFamily="18" charset="-128"/>
                <a:ea typeface="HGP教科書体" panose="02020600000000000000" pitchFamily="18" charset="-128"/>
              </a:rPr>
              <a:t>　</a:t>
            </a:r>
            <a:r>
              <a:rPr lang="ja-JP" altLang="en-US" sz="2000" dirty="0" smtClean="0">
                <a:latin typeface="HGP教科書体" panose="02020600000000000000" pitchFamily="18" charset="-128"/>
                <a:ea typeface="HGP教科書体" panose="02020600000000000000" pitchFamily="18" charset="-128"/>
              </a:rPr>
              <a:t>　　</a:t>
            </a:r>
            <a:r>
              <a:rPr lang="ja-JP" altLang="en-US" sz="2000" u="sng" dirty="0" smtClean="0">
                <a:latin typeface="HGP教科書体" panose="02020600000000000000" pitchFamily="18" charset="-128"/>
                <a:ea typeface="HGP教科書体" panose="02020600000000000000" pitchFamily="18" charset="-128"/>
              </a:rPr>
              <a:t>午後</a:t>
            </a:r>
            <a:r>
              <a:rPr lang="ja-JP" altLang="en-US" sz="2000" dirty="0" smtClean="0">
                <a:latin typeface="HGP教科書体" panose="02020600000000000000" pitchFamily="18" charset="-128"/>
                <a:ea typeface="HGP教科書体" panose="02020600000000000000" pitchFamily="18" charset="-128"/>
              </a:rPr>
              <a:t>（月～金）受付</a:t>
            </a:r>
            <a:r>
              <a:rPr lang="en-US" altLang="ja-JP" sz="2000" dirty="0" smtClean="0">
                <a:latin typeface="HGP教科書体" panose="02020600000000000000" pitchFamily="18" charset="-128"/>
                <a:ea typeface="HGP教科書体" panose="02020600000000000000" pitchFamily="18" charset="-128"/>
              </a:rPr>
              <a:t>11</a:t>
            </a:r>
            <a:r>
              <a:rPr lang="ja-JP" altLang="en-US" sz="2000" dirty="0" smtClean="0">
                <a:latin typeface="HGP教科書体" panose="02020600000000000000" pitchFamily="18" charset="-128"/>
                <a:ea typeface="HGP教科書体" panose="02020600000000000000" pitchFamily="18" charset="-128"/>
              </a:rPr>
              <a:t>：</a:t>
            </a:r>
            <a:r>
              <a:rPr lang="en-US" altLang="ja-JP" sz="2000" dirty="0" smtClean="0">
                <a:latin typeface="HGP教科書体" panose="02020600000000000000" pitchFamily="18" charset="-128"/>
                <a:ea typeface="HGP教科書体" panose="02020600000000000000" pitchFamily="18" charset="-128"/>
              </a:rPr>
              <a:t>31</a:t>
            </a:r>
            <a:r>
              <a:rPr lang="ja-JP" altLang="en-US" sz="2000" dirty="0" smtClean="0">
                <a:latin typeface="HGP教科書体" panose="02020600000000000000" pitchFamily="18" charset="-128"/>
                <a:ea typeface="HGP教科書体" panose="02020600000000000000" pitchFamily="18" charset="-128"/>
              </a:rPr>
              <a:t>～</a:t>
            </a:r>
            <a:r>
              <a:rPr lang="en-US" altLang="ja-JP" sz="2000" dirty="0" smtClean="0">
                <a:latin typeface="HGP教科書体" panose="02020600000000000000" pitchFamily="18" charset="-128"/>
                <a:ea typeface="HGP教科書体" panose="02020600000000000000" pitchFamily="18" charset="-128"/>
              </a:rPr>
              <a:t>15</a:t>
            </a:r>
            <a:r>
              <a:rPr lang="ja-JP" altLang="en-US" sz="2000" dirty="0" smtClean="0">
                <a:latin typeface="HGP教科書体" panose="02020600000000000000" pitchFamily="18" charset="-128"/>
                <a:ea typeface="HGP教科書体" panose="02020600000000000000" pitchFamily="18" charset="-128"/>
              </a:rPr>
              <a:t>：</a:t>
            </a:r>
            <a:r>
              <a:rPr lang="en-US" altLang="ja-JP" sz="2000" dirty="0" smtClean="0">
                <a:latin typeface="HGP教科書体" panose="02020600000000000000" pitchFamily="18" charset="-128"/>
                <a:ea typeface="HGP教科書体" panose="02020600000000000000" pitchFamily="18" charset="-128"/>
              </a:rPr>
              <a:t>00</a:t>
            </a:r>
            <a:r>
              <a:rPr lang="ja-JP" altLang="en-US" sz="2000" dirty="0" smtClean="0">
                <a:latin typeface="HGP教科書体" panose="02020600000000000000" pitchFamily="18" charset="-128"/>
                <a:ea typeface="HGP教科書体" panose="02020600000000000000" pitchFamily="18" charset="-128"/>
              </a:rPr>
              <a:t>（診察</a:t>
            </a:r>
            <a:r>
              <a:rPr lang="en-US" altLang="ja-JP" sz="2000" dirty="0" smtClean="0">
                <a:latin typeface="HGP教科書体" panose="02020600000000000000" pitchFamily="18" charset="-128"/>
                <a:ea typeface="HGP教科書体" panose="02020600000000000000" pitchFamily="18" charset="-128"/>
              </a:rPr>
              <a:t>13</a:t>
            </a:r>
            <a:r>
              <a:rPr lang="ja-JP" altLang="en-US" sz="2000" dirty="0" smtClean="0">
                <a:latin typeface="HGP教科書体" panose="02020600000000000000" pitchFamily="18" charset="-128"/>
                <a:ea typeface="HGP教科書体" panose="02020600000000000000" pitchFamily="18" charset="-128"/>
              </a:rPr>
              <a:t>：</a:t>
            </a:r>
            <a:r>
              <a:rPr lang="en-US" altLang="ja-JP" sz="2000" dirty="0" smtClean="0">
                <a:latin typeface="HGP教科書体" panose="02020600000000000000" pitchFamily="18" charset="-128"/>
                <a:ea typeface="HGP教科書体" panose="02020600000000000000" pitchFamily="18" charset="-128"/>
              </a:rPr>
              <a:t>00</a:t>
            </a:r>
            <a:r>
              <a:rPr lang="ja-JP" altLang="en-US" sz="2000" dirty="0" smtClean="0">
                <a:latin typeface="HGP教科書体" panose="02020600000000000000" pitchFamily="18" charset="-128"/>
                <a:ea typeface="HGP教科書体" panose="02020600000000000000" pitchFamily="18" charset="-128"/>
              </a:rPr>
              <a:t>～）</a:t>
            </a:r>
            <a:endParaRPr lang="en-US" altLang="ja-JP" sz="2000" dirty="0" smtClean="0">
              <a:latin typeface="HGP教科書体" panose="02020600000000000000" pitchFamily="18" charset="-128"/>
              <a:ea typeface="HGP教科書体" panose="02020600000000000000" pitchFamily="18" charset="-128"/>
            </a:endParaRPr>
          </a:p>
          <a:p>
            <a:r>
              <a:rPr lang="ja-JP" altLang="en-US" sz="2000" dirty="0" smtClean="0">
                <a:latin typeface="HGP教科書体" panose="02020600000000000000" pitchFamily="18" charset="-128"/>
                <a:ea typeface="HGP教科書体" panose="02020600000000000000" pitchFamily="18" charset="-128"/>
              </a:rPr>
              <a:t>　　</a:t>
            </a:r>
            <a:r>
              <a:rPr lang="ja-JP" altLang="en-US" sz="2000" dirty="0">
                <a:latin typeface="HGP教科書体" panose="02020600000000000000" pitchFamily="18" charset="-128"/>
                <a:ea typeface="HGP教科書体" panose="02020600000000000000" pitchFamily="18" charset="-128"/>
              </a:rPr>
              <a:t>　</a:t>
            </a:r>
            <a:r>
              <a:rPr lang="ja-JP" altLang="en-US" sz="2000" u="sng" dirty="0" smtClean="0">
                <a:latin typeface="HGP教科書体" panose="02020600000000000000" pitchFamily="18" charset="-128"/>
                <a:ea typeface="HGP教科書体" panose="02020600000000000000" pitchFamily="18" charset="-128"/>
              </a:rPr>
              <a:t>休診日</a:t>
            </a:r>
            <a:r>
              <a:rPr lang="ja-JP" altLang="en-US" sz="2000" dirty="0" smtClean="0">
                <a:latin typeface="HGP教科書体" panose="02020600000000000000" pitchFamily="18" charset="-128"/>
                <a:ea typeface="HGP教科書体" panose="02020600000000000000" pitchFamily="18" charset="-128"/>
              </a:rPr>
              <a:t>：土曜（午後）、日曜・祝日、</a:t>
            </a:r>
            <a:r>
              <a:rPr lang="en-US" altLang="ja-JP" sz="2000" dirty="0" smtClean="0">
                <a:latin typeface="HGP教科書体" panose="02020600000000000000" pitchFamily="18" charset="-128"/>
                <a:ea typeface="HGP教科書体" panose="02020600000000000000" pitchFamily="18" charset="-128"/>
              </a:rPr>
              <a:t>12/29</a:t>
            </a:r>
            <a:r>
              <a:rPr lang="ja-JP" altLang="en-US" sz="2000" dirty="0" smtClean="0">
                <a:latin typeface="HGP教科書体" panose="02020600000000000000" pitchFamily="18" charset="-128"/>
                <a:ea typeface="HGP教科書体" panose="02020600000000000000" pitchFamily="18" charset="-128"/>
              </a:rPr>
              <a:t>～</a:t>
            </a:r>
            <a:r>
              <a:rPr lang="en-US" altLang="ja-JP" sz="2000" dirty="0" smtClean="0">
                <a:latin typeface="HGP教科書体" panose="02020600000000000000" pitchFamily="18" charset="-128"/>
                <a:ea typeface="HGP教科書体" panose="02020600000000000000" pitchFamily="18" charset="-128"/>
              </a:rPr>
              <a:t>1/3</a:t>
            </a:r>
            <a:r>
              <a:rPr lang="ja-JP" altLang="en-US" sz="2000" dirty="0" smtClean="0">
                <a:latin typeface="HGP教科書体" panose="02020600000000000000" pitchFamily="18" charset="-128"/>
                <a:ea typeface="HGP教科書体" panose="02020600000000000000" pitchFamily="18" charset="-128"/>
              </a:rPr>
              <a:t>（年末年始）</a:t>
            </a:r>
            <a:endParaRPr lang="en-US" altLang="ja-JP" sz="2000" dirty="0" smtClean="0">
              <a:latin typeface="HGP教科書体" panose="02020600000000000000" pitchFamily="18" charset="-128"/>
              <a:ea typeface="HGP教科書体" panose="02020600000000000000" pitchFamily="18" charset="-128"/>
            </a:endParaRPr>
          </a:p>
          <a:p>
            <a:endParaRPr lang="en-US" altLang="ja-JP" sz="1000" dirty="0" smtClean="0">
              <a:latin typeface="HGP教科書体" panose="02020600000000000000" pitchFamily="18" charset="-128"/>
              <a:ea typeface="HGP教科書体" panose="02020600000000000000" pitchFamily="18" charset="-128"/>
            </a:endParaRPr>
          </a:p>
          <a:p>
            <a:r>
              <a:rPr lang="ja-JP" altLang="en-US" sz="2000" b="1" dirty="0" smtClean="0">
                <a:latin typeface="HGP教科書体" panose="02020600000000000000" pitchFamily="18" charset="-128"/>
                <a:ea typeface="HGP教科書体" panose="02020600000000000000" pitchFamily="18" charset="-128"/>
              </a:rPr>
              <a:t>　　●診察の流れ</a:t>
            </a:r>
            <a:endParaRPr lang="en-US" altLang="ja-JP" sz="2000" b="1" dirty="0" smtClean="0">
              <a:latin typeface="HGP教科書体" panose="02020600000000000000" pitchFamily="18" charset="-128"/>
              <a:ea typeface="HGP教科書体" panose="02020600000000000000" pitchFamily="18" charset="-128"/>
            </a:endParaRPr>
          </a:p>
          <a:p>
            <a:r>
              <a:rPr lang="ja-JP" altLang="en-US" sz="2000" dirty="0">
                <a:latin typeface="HGP教科書体" panose="02020600000000000000" pitchFamily="18" charset="-128"/>
                <a:ea typeface="HGP教科書体" panose="02020600000000000000" pitchFamily="18" charset="-128"/>
              </a:rPr>
              <a:t>　</a:t>
            </a:r>
            <a:r>
              <a:rPr lang="ja-JP" altLang="en-US" sz="2000" dirty="0" smtClean="0">
                <a:latin typeface="HGP教科書体" panose="02020600000000000000" pitchFamily="18" charset="-128"/>
                <a:ea typeface="HGP教科書体" panose="02020600000000000000" pitchFamily="18" charset="-128"/>
              </a:rPr>
              <a:t>　　①受付</a:t>
            </a:r>
            <a:r>
              <a:rPr lang="ja-JP" altLang="en-US" sz="2000" dirty="0">
                <a:latin typeface="HGP教科書体" panose="02020600000000000000" pitchFamily="18" charset="-128"/>
                <a:ea typeface="HGP教科書体" panose="02020600000000000000" pitchFamily="18" charset="-128"/>
              </a:rPr>
              <a:t>②</a:t>
            </a:r>
            <a:r>
              <a:rPr lang="ja-JP" altLang="en-US" sz="2000" dirty="0" smtClean="0">
                <a:latin typeface="HGP教科書体" panose="02020600000000000000" pitchFamily="18" charset="-128"/>
                <a:ea typeface="HGP教科書体" panose="02020600000000000000" pitchFamily="18" charset="-128"/>
              </a:rPr>
              <a:t>問診（薬の説明・注意点・副作用、現在内服中のお薬、アレルギー等）後に、１錠処方いたします。</a:t>
            </a:r>
            <a:endParaRPr lang="en-US" altLang="ja-JP" sz="2000" dirty="0" smtClean="0">
              <a:latin typeface="HGP教科書体" panose="02020600000000000000" pitchFamily="18" charset="-128"/>
              <a:ea typeface="HGP教科書体" panose="02020600000000000000" pitchFamily="18" charset="-128"/>
            </a:endParaRPr>
          </a:p>
          <a:p>
            <a:r>
              <a:rPr lang="ja-JP" altLang="en-US" sz="2000" dirty="0">
                <a:latin typeface="HGP教科書体" panose="02020600000000000000" pitchFamily="18" charset="-128"/>
                <a:ea typeface="HGP教科書体" panose="02020600000000000000" pitchFamily="18" charset="-128"/>
              </a:rPr>
              <a:t>　</a:t>
            </a:r>
            <a:r>
              <a:rPr lang="ja-JP" altLang="en-US" sz="2000" dirty="0" smtClean="0">
                <a:latin typeface="HGP教科書体" panose="02020600000000000000" pitchFamily="18" charset="-128"/>
                <a:ea typeface="HGP教科書体" panose="02020600000000000000" pitchFamily="18" charset="-128"/>
              </a:rPr>
              <a:t>　　③会計</a:t>
            </a:r>
            <a:endParaRPr lang="en-US" altLang="ja-JP" sz="2000" dirty="0" smtClean="0">
              <a:latin typeface="HGP教科書体" panose="02020600000000000000" pitchFamily="18" charset="-128"/>
              <a:ea typeface="HGP教科書体" panose="02020600000000000000" pitchFamily="18" charset="-128"/>
            </a:endParaRPr>
          </a:p>
          <a:p>
            <a:endParaRPr lang="en-US" altLang="ja-JP" sz="1100" dirty="0">
              <a:latin typeface="HGP教科書体" panose="02020600000000000000" pitchFamily="18" charset="-128"/>
              <a:ea typeface="HGP教科書体" panose="02020600000000000000" pitchFamily="18" charset="-128"/>
            </a:endParaRPr>
          </a:p>
          <a:p>
            <a:r>
              <a:rPr lang="ja-JP" altLang="en-US" sz="2800" dirty="0" smtClean="0">
                <a:solidFill>
                  <a:srgbClr val="FF0066"/>
                </a:solidFill>
                <a:latin typeface="HGP教科書体" panose="02020600000000000000" pitchFamily="18" charset="-128"/>
                <a:ea typeface="HGP教科書体" panose="02020600000000000000" pitchFamily="18" charset="-128"/>
              </a:rPr>
              <a:t>　　</a:t>
            </a:r>
            <a:r>
              <a:rPr lang="ja-JP" altLang="en-US" sz="2800" b="1" dirty="0" smtClean="0">
                <a:solidFill>
                  <a:srgbClr val="FF0066"/>
                </a:solidFill>
                <a:latin typeface="HGP教科書体" panose="02020600000000000000" pitchFamily="18" charset="-128"/>
                <a:ea typeface="HGP教科書体" panose="02020600000000000000" pitchFamily="18" charset="-128"/>
              </a:rPr>
              <a:t>緊急避妊薬の料金（自由診療）</a:t>
            </a:r>
            <a:endParaRPr lang="en-US" altLang="ja-JP" sz="2800" b="1" dirty="0" smtClean="0">
              <a:solidFill>
                <a:srgbClr val="FF0066"/>
              </a:solidFill>
              <a:latin typeface="HGP教科書体" panose="02020600000000000000" pitchFamily="18" charset="-128"/>
              <a:ea typeface="HGP教科書体" panose="02020600000000000000" pitchFamily="18" charset="-128"/>
            </a:endParaRPr>
          </a:p>
          <a:p>
            <a:endParaRPr lang="en-US" altLang="ja-JP" sz="800" i="1" dirty="0">
              <a:latin typeface="HGP教科書体" panose="02020600000000000000" pitchFamily="18" charset="-128"/>
              <a:ea typeface="HGP教科書体" panose="02020600000000000000" pitchFamily="18" charset="-128"/>
            </a:endParaRPr>
          </a:p>
          <a:p>
            <a:r>
              <a:rPr lang="ja-JP" altLang="en-US" sz="3600" i="1" dirty="0" smtClean="0">
                <a:latin typeface="HGP教科書体" panose="02020600000000000000" pitchFamily="18" charset="-128"/>
                <a:ea typeface="HGP教科書体" panose="02020600000000000000" pitchFamily="18" charset="-128"/>
              </a:rPr>
              <a:t>　　</a:t>
            </a:r>
            <a:r>
              <a:rPr lang="en-US" altLang="ja-JP" sz="3600" b="1" u="sng" dirty="0" smtClean="0">
                <a:solidFill>
                  <a:srgbClr val="FF0066"/>
                </a:solidFill>
                <a:latin typeface="HGP教科書体" panose="02020600000000000000" pitchFamily="18" charset="-128"/>
                <a:ea typeface="HGP教科書体" panose="02020600000000000000" pitchFamily="18" charset="-128"/>
              </a:rPr>
              <a:t>11,000</a:t>
            </a:r>
            <a:r>
              <a:rPr lang="ja-JP" altLang="en-US" sz="3600" b="1" u="sng" dirty="0" smtClean="0">
                <a:solidFill>
                  <a:srgbClr val="FF0066"/>
                </a:solidFill>
                <a:latin typeface="HGP教科書体" panose="02020600000000000000" pitchFamily="18" charset="-128"/>
                <a:ea typeface="HGP教科書体" panose="02020600000000000000" pitchFamily="18" charset="-128"/>
              </a:rPr>
              <a:t>円（税込）　</a:t>
            </a:r>
            <a:r>
              <a:rPr lang="ja-JP" altLang="en-US" sz="3600" b="1" dirty="0" smtClean="0">
                <a:latin typeface="HGP教科書体" panose="02020600000000000000" pitchFamily="18" charset="-128"/>
                <a:ea typeface="HGP教科書体" panose="02020600000000000000" pitchFamily="18" charset="-128"/>
              </a:rPr>
              <a:t>　</a:t>
            </a:r>
            <a:r>
              <a:rPr lang="en-US" altLang="ja-JP" sz="2000" dirty="0" smtClean="0">
                <a:latin typeface="HGP教科書体" panose="02020600000000000000" pitchFamily="18" charset="-128"/>
                <a:ea typeface="HGP教科書体" panose="02020600000000000000" pitchFamily="18" charset="-128"/>
              </a:rPr>
              <a:t>※</a:t>
            </a:r>
            <a:r>
              <a:rPr lang="ja-JP" altLang="en-US" sz="2000" dirty="0" smtClean="0">
                <a:latin typeface="HGP教科書体" panose="02020600000000000000" pitchFamily="18" charset="-128"/>
                <a:ea typeface="HGP教科書体" panose="02020600000000000000" pitchFamily="18" charset="-128"/>
              </a:rPr>
              <a:t>金額には診察料・問診料が含まれます。</a:t>
            </a:r>
            <a:endParaRPr lang="en-US" altLang="ja-JP" sz="2000" dirty="0" smtClean="0">
              <a:latin typeface="HGP教科書体" panose="02020600000000000000" pitchFamily="18" charset="-128"/>
              <a:ea typeface="HGP教科書体" panose="02020600000000000000" pitchFamily="18" charset="-128"/>
            </a:endParaRPr>
          </a:p>
          <a:p>
            <a:endParaRPr lang="en-US" altLang="ja-JP" sz="800" dirty="0" smtClean="0">
              <a:latin typeface="HGP教科書体" panose="02020600000000000000" pitchFamily="18" charset="-128"/>
              <a:ea typeface="HGP教科書体" panose="02020600000000000000" pitchFamily="18" charset="-128"/>
            </a:endParaRPr>
          </a:p>
        </p:txBody>
      </p:sp>
      <p:sp>
        <p:nvSpPr>
          <p:cNvPr id="5" name="テキスト ボックス 4"/>
          <p:cNvSpPr txBox="1"/>
          <p:nvPr/>
        </p:nvSpPr>
        <p:spPr>
          <a:xfrm>
            <a:off x="8862646" y="6417133"/>
            <a:ext cx="3086100" cy="369332"/>
          </a:xfrm>
          <a:prstGeom prst="rect">
            <a:avLst/>
          </a:prstGeom>
          <a:noFill/>
        </p:spPr>
        <p:txBody>
          <a:bodyPr wrap="square" rtlCol="0">
            <a:spAutoFit/>
          </a:bodyPr>
          <a:lstStyle/>
          <a:p>
            <a:r>
              <a:rPr kumimoji="1" lang="ja-JP" altLang="en-US" dirty="0" smtClean="0">
                <a:latin typeface="HGP教科書体" panose="02020600000000000000" pitchFamily="18" charset="-128"/>
                <a:ea typeface="HGP教科書体" panose="02020600000000000000" pitchFamily="18" charset="-128"/>
              </a:rPr>
              <a:t>医療法人明和病院　産婦人科</a:t>
            </a:r>
            <a:endParaRPr kumimoji="1" lang="ja-JP" altLang="en-US" dirty="0">
              <a:latin typeface="HGP教科書体" panose="02020600000000000000" pitchFamily="18" charset="-128"/>
              <a:ea typeface="HGP教科書体" panose="02020600000000000000" pitchFamily="18" charset="-128"/>
            </a:endParaRPr>
          </a:p>
        </p:txBody>
      </p:sp>
    </p:spTree>
    <p:extLst>
      <p:ext uri="{BB962C8B-B14F-4D97-AF65-F5344CB8AC3E}">
        <p14:creationId xmlns:p14="http://schemas.microsoft.com/office/powerpoint/2010/main" val="854387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67</Words>
  <Application>Microsoft Office PowerPoint</Application>
  <PresentationFormat>ワイド画面</PresentationFormat>
  <Paragraphs>19</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HGP教科書体</vt:lpstr>
      <vt:lpstr>游ゴシック</vt:lpstr>
      <vt:lpstr>游ゴシック Light</vt:lpstr>
      <vt:lpstr>Arial</vt:lpstr>
      <vt:lpstr>Office テーマ</vt:lpstr>
      <vt:lpstr>PowerPoint プレゼンテーション</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久保和美</dc:creator>
  <cp:lastModifiedBy>石井孝明</cp:lastModifiedBy>
  <cp:revision>4</cp:revision>
  <cp:lastPrinted>2022-09-16T01:57:49Z</cp:lastPrinted>
  <dcterms:created xsi:type="dcterms:W3CDTF">2022-09-16T01:36:58Z</dcterms:created>
  <dcterms:modified xsi:type="dcterms:W3CDTF">2023-01-13T23:24:17Z</dcterms:modified>
</cp:coreProperties>
</file>